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66" r:id="rId2"/>
    <p:sldId id="265" r:id="rId3"/>
    <p:sldId id="269" r:id="rId4"/>
    <p:sldId id="270" r:id="rId5"/>
    <p:sldId id="271" r:id="rId6"/>
    <p:sldId id="272" r:id="rId7"/>
    <p:sldId id="273" r:id="rId8"/>
    <p:sldId id="274" r:id="rId9"/>
    <p:sldId id="275" r:id="rId10"/>
    <p:sldId id="276" r:id="rId11"/>
    <p:sldId id="277" r:id="rId12"/>
    <p:sldId id="278" r:id="rId13"/>
    <p:sldId id="279" r:id="rId14"/>
    <p:sldId id="280" r:id="rId15"/>
    <p:sldId id="281"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05" autoAdjust="0"/>
  </p:normalViewPr>
  <p:slideViewPr>
    <p:cSldViewPr>
      <p:cViewPr varScale="1">
        <p:scale>
          <a:sx n="74" d="100"/>
          <a:sy n="74" d="100"/>
        </p:scale>
        <p:origin x="576" y="7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Introduction to DevOps</a:t>
            </a:r>
            <a:endParaRPr lang="en-US" dirty="0"/>
          </a:p>
        </p:txBody>
      </p:sp>
      <p:sp>
        <p:nvSpPr>
          <p:cNvPr id="6" name="Subtitle 5"/>
          <p:cNvSpPr>
            <a:spLocks noGrp="1"/>
          </p:cNvSpPr>
          <p:nvPr>
            <p:ph type="subTitle" idx="1"/>
          </p:nvPr>
        </p:nvSpPr>
        <p:spPr/>
        <p:txBody>
          <a:bodyPr/>
          <a:lstStyle/>
          <a:p>
            <a:r>
              <a:rPr lang="en-US" dirty="0" smtClean="0"/>
              <a:t>Sonika Rathi</a:t>
            </a:r>
            <a:endParaRPr lang="en-US" dirty="0"/>
          </a:p>
        </p:txBody>
      </p:sp>
      <p:sp>
        <p:nvSpPr>
          <p:cNvPr id="7" name="Text Placeholder 6"/>
          <p:cNvSpPr>
            <a:spLocks noGrp="1"/>
          </p:cNvSpPr>
          <p:nvPr>
            <p:ph type="body" sz="quarter" idx="14"/>
          </p:nvPr>
        </p:nvSpPr>
        <p:spPr/>
        <p:txBody>
          <a:bodyPr/>
          <a:lstStyle/>
          <a:p>
            <a:r>
              <a:rPr lang="en-US" dirty="0" smtClean="0"/>
              <a:t>Assistant Professor</a:t>
            </a:r>
          </a:p>
          <a:p>
            <a:r>
              <a:rPr lang="en-US" dirty="0" smtClean="0"/>
              <a:t>BITS </a:t>
            </a:r>
            <a:r>
              <a:rPr lang="en-US" dirty="0" err="1" smtClean="0"/>
              <a:t>Pilani</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Continuous Integration </a:t>
            </a:r>
            <a:r>
              <a:rPr lang="en-US" dirty="0" smtClean="0"/>
              <a:t>Pre-requisites</a:t>
            </a:r>
            <a:endParaRPr lang="en-US" dirty="0"/>
          </a:p>
        </p:txBody>
      </p:sp>
      <p:sp>
        <p:nvSpPr>
          <p:cNvPr id="3" name="Text Placeholder 2"/>
          <p:cNvSpPr>
            <a:spLocks noGrp="1"/>
          </p:cNvSpPr>
          <p:nvPr>
            <p:ph type="body" sz="quarter" idx="13"/>
          </p:nvPr>
        </p:nvSpPr>
        <p:spPr>
          <a:xfrm>
            <a:off x="857739" y="1600201"/>
            <a:ext cx="10160000" cy="3733799"/>
          </a:xfrm>
        </p:spPr>
        <p:txBody>
          <a:bodyPr>
            <a:normAutofit lnSpcReduction="10000"/>
          </a:bodyPr>
          <a:lstStyle/>
          <a:p>
            <a:r>
              <a:rPr lang="en-US" dirty="0"/>
              <a:t>A Basic Continuous Integration System:</a:t>
            </a:r>
          </a:p>
          <a:p>
            <a:pPr lvl="1"/>
            <a:r>
              <a:rPr lang="en-US" dirty="0"/>
              <a:t>Misconception: There is need of a continuous integration software</a:t>
            </a:r>
          </a:p>
          <a:p>
            <a:pPr lvl="1"/>
            <a:r>
              <a:rPr lang="en-US" dirty="0"/>
              <a:t>You don’t need a continuous integration software in order to do continuous integration—as we say, it is a practice, not a </a:t>
            </a:r>
            <a:r>
              <a:rPr lang="en-US" dirty="0" smtClean="0"/>
              <a:t>tool</a:t>
            </a:r>
          </a:p>
          <a:p>
            <a:r>
              <a:rPr lang="en-US" dirty="0"/>
              <a:t>List of CI Tools:</a:t>
            </a:r>
          </a:p>
          <a:p>
            <a:pPr lvl="1"/>
            <a:r>
              <a:rPr lang="en-US" dirty="0"/>
              <a:t>Open Source :</a:t>
            </a:r>
          </a:p>
          <a:p>
            <a:pPr lvl="1"/>
            <a:r>
              <a:rPr lang="en-US" dirty="0"/>
              <a:t>Hudson</a:t>
            </a:r>
          </a:p>
          <a:p>
            <a:pPr lvl="1"/>
            <a:r>
              <a:rPr lang="en-US" dirty="0"/>
              <a:t>Cruise Control</a:t>
            </a:r>
          </a:p>
          <a:p>
            <a:r>
              <a:rPr lang="en-US" dirty="0"/>
              <a:t>Commercial:</a:t>
            </a:r>
          </a:p>
          <a:p>
            <a:pPr lvl="1"/>
            <a:r>
              <a:rPr lang="en-US" dirty="0" err="1"/>
              <a:t>ThoughtWorks</a:t>
            </a:r>
            <a:r>
              <a:rPr lang="en-US" dirty="0"/>
              <a:t> Studios</a:t>
            </a:r>
          </a:p>
          <a:p>
            <a:pPr lvl="1"/>
            <a:r>
              <a:rPr lang="en-US" dirty="0"/>
              <a:t>TeamCity by </a:t>
            </a:r>
            <a:r>
              <a:rPr lang="en-US" dirty="0" err="1"/>
              <a:t>JetBrains</a:t>
            </a:r>
            <a:endParaRPr lang="en-US" dirty="0"/>
          </a:p>
          <a:p>
            <a:pPr lvl="1"/>
            <a:r>
              <a:rPr lang="en-US" dirty="0"/>
              <a:t>Bamboo by </a:t>
            </a:r>
            <a:r>
              <a:rPr lang="en-US" dirty="0" err="1"/>
              <a:t>Atlassians</a:t>
            </a:r>
            <a:endParaRPr lang="en-US" dirty="0"/>
          </a:p>
          <a:p>
            <a:pPr lvl="1"/>
            <a:r>
              <a:rPr lang="en-US" dirty="0" err="1"/>
              <a:t>BuildForge</a:t>
            </a:r>
            <a:r>
              <a:rPr lang="en-US" dirty="0"/>
              <a:t> by IBM</a:t>
            </a:r>
          </a:p>
          <a:p>
            <a:endParaRPr lang="en-US" dirty="0"/>
          </a:p>
          <a:p>
            <a:endParaRPr lang="en-US" dirty="0"/>
          </a:p>
          <a:p>
            <a:endParaRPr lang="en-US" dirty="0" smtClean="0"/>
          </a:p>
          <a:p>
            <a:endParaRPr lang="en-US" dirty="0" smtClean="0"/>
          </a:p>
          <a:p>
            <a:endParaRPr lang="en-US" dirty="0"/>
          </a:p>
        </p:txBody>
      </p:sp>
      <p:sp>
        <p:nvSpPr>
          <p:cNvPr id="4" name="Text Placeholder 3"/>
          <p:cNvSpPr>
            <a:spLocks noGrp="1"/>
          </p:cNvSpPr>
          <p:nvPr>
            <p:ph type="body" sz="quarter" idx="14"/>
          </p:nvPr>
        </p:nvSpPr>
        <p:spPr/>
        <p:txBody>
          <a:bodyPr/>
          <a:lstStyle/>
          <a:p>
            <a:r>
              <a:rPr lang="en-US" dirty="0"/>
              <a:t>A Basic Continuous Integration </a:t>
            </a:r>
            <a:r>
              <a:rPr lang="en-US" dirty="0" smtClean="0"/>
              <a:t>System</a:t>
            </a:r>
            <a:endParaRPr lang="en-US" dirty="0"/>
          </a:p>
        </p:txBody>
      </p:sp>
    </p:spTree>
    <p:extLst>
      <p:ext uri="{BB962C8B-B14F-4D97-AF65-F5344CB8AC3E}">
        <p14:creationId xmlns:p14="http://schemas.microsoft.com/office/powerpoint/2010/main" val="3038145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Continuous Integration</a:t>
            </a:r>
          </a:p>
        </p:txBody>
      </p:sp>
      <p:sp>
        <p:nvSpPr>
          <p:cNvPr id="3" name="Text Placeholder 2"/>
          <p:cNvSpPr>
            <a:spLocks noGrp="1"/>
          </p:cNvSpPr>
          <p:nvPr>
            <p:ph type="body" sz="quarter" idx="13"/>
          </p:nvPr>
        </p:nvSpPr>
        <p:spPr>
          <a:xfrm>
            <a:off x="857739" y="1600201"/>
            <a:ext cx="10160000" cy="4724399"/>
          </a:xfrm>
        </p:spPr>
        <p:txBody>
          <a:bodyPr>
            <a:normAutofit lnSpcReduction="10000"/>
          </a:bodyPr>
          <a:lstStyle/>
          <a:p>
            <a:r>
              <a:rPr lang="en-US" dirty="0"/>
              <a:t>Let your CI tool find:</a:t>
            </a:r>
          </a:p>
          <a:p>
            <a:pPr lvl="1"/>
            <a:r>
              <a:rPr lang="en-US" dirty="0"/>
              <a:t>Your source control repository</a:t>
            </a:r>
          </a:p>
          <a:p>
            <a:pPr lvl="1"/>
            <a:r>
              <a:rPr lang="en-US" dirty="0"/>
              <a:t>What script to run in order to compile</a:t>
            </a:r>
          </a:p>
          <a:p>
            <a:pPr lvl="1"/>
            <a:r>
              <a:rPr lang="en-US" dirty="0"/>
              <a:t>Run the automated commit tests for your application</a:t>
            </a:r>
          </a:p>
          <a:p>
            <a:pPr lvl="1"/>
            <a:r>
              <a:rPr lang="en-US" dirty="0"/>
              <a:t>How to tell you if the last set of changes broke the software</a:t>
            </a:r>
          </a:p>
          <a:p>
            <a:r>
              <a:rPr lang="en-US" dirty="0"/>
              <a:t>Using CI Server, process to be followed:</a:t>
            </a:r>
          </a:p>
          <a:p>
            <a:pPr lvl="1"/>
            <a:r>
              <a:rPr lang="en-US" dirty="0"/>
              <a:t>Check to see if the build is already running; If so, wait for it to finish</a:t>
            </a:r>
          </a:p>
          <a:p>
            <a:pPr lvl="1"/>
            <a:r>
              <a:rPr lang="en-US" dirty="0"/>
              <a:t>If it fails, make it green before you check in</a:t>
            </a:r>
          </a:p>
          <a:p>
            <a:pPr lvl="1"/>
            <a:r>
              <a:rPr lang="en-US" dirty="0"/>
              <a:t>Once it has finished and the tests have passed, update the code in your development environment </a:t>
            </a:r>
          </a:p>
          <a:p>
            <a:pPr lvl="1"/>
            <a:r>
              <a:rPr lang="en-US" dirty="0"/>
              <a:t>Run the build script and tests on </a:t>
            </a:r>
            <a:r>
              <a:rPr lang="en-US" dirty="0" smtClean="0"/>
              <a:t>development </a:t>
            </a:r>
            <a:r>
              <a:rPr lang="en-US" dirty="0"/>
              <a:t>machine to make sure that everything still works correctly on </a:t>
            </a:r>
            <a:r>
              <a:rPr lang="en-US" dirty="0" smtClean="0"/>
              <a:t>local computer</a:t>
            </a:r>
            <a:endParaRPr lang="en-US" dirty="0"/>
          </a:p>
          <a:p>
            <a:pPr lvl="1"/>
            <a:r>
              <a:rPr lang="en-US" dirty="0"/>
              <a:t>If </a:t>
            </a:r>
            <a:r>
              <a:rPr lang="en-US" dirty="0" smtClean="0"/>
              <a:t>local </a:t>
            </a:r>
            <a:r>
              <a:rPr lang="en-US" dirty="0"/>
              <a:t>build passes, check </a:t>
            </a:r>
            <a:r>
              <a:rPr lang="en-US" dirty="0" smtClean="0"/>
              <a:t>in the code </a:t>
            </a:r>
            <a:r>
              <a:rPr lang="en-US" dirty="0"/>
              <a:t>into version control</a:t>
            </a:r>
          </a:p>
          <a:p>
            <a:pPr lvl="1"/>
            <a:r>
              <a:rPr lang="en-US" dirty="0"/>
              <a:t>Wait for your CI tool to run the build with </a:t>
            </a:r>
            <a:r>
              <a:rPr lang="en-US" dirty="0" smtClean="0"/>
              <a:t>changes</a:t>
            </a:r>
            <a:endParaRPr lang="en-US" dirty="0"/>
          </a:p>
          <a:p>
            <a:pPr lvl="1"/>
            <a:r>
              <a:rPr lang="en-US" dirty="0"/>
              <a:t>If it fails, </a:t>
            </a:r>
            <a:r>
              <a:rPr lang="en-US" dirty="0" smtClean="0"/>
              <a:t>stop current activity </a:t>
            </a:r>
            <a:r>
              <a:rPr lang="en-US" dirty="0"/>
              <a:t>and fix the problem immediately</a:t>
            </a:r>
          </a:p>
          <a:p>
            <a:pPr lvl="1"/>
            <a:r>
              <a:rPr lang="en-US" dirty="0" smtClean="0"/>
              <a:t>If the build passes, move on to next task</a:t>
            </a:r>
          </a:p>
          <a:p>
            <a:pPr marL="0" indent="0">
              <a:buNone/>
            </a:pPr>
            <a:r>
              <a:rPr lang="en-US" dirty="0" smtClean="0">
                <a:solidFill>
                  <a:schemeClr val="accent6">
                    <a:lumMod val="75000"/>
                  </a:schemeClr>
                </a:solidFill>
              </a:rPr>
              <a:t>Note</a:t>
            </a:r>
            <a:r>
              <a:rPr lang="en-US" dirty="0">
                <a:solidFill>
                  <a:schemeClr val="accent6">
                    <a:lumMod val="75000"/>
                  </a:schemeClr>
                </a:solidFill>
              </a:rPr>
              <a:t>: Every time if it fails, fix first then move to the next step; this makes </a:t>
            </a:r>
            <a:r>
              <a:rPr lang="en-US" dirty="0" smtClean="0">
                <a:solidFill>
                  <a:schemeClr val="accent6">
                    <a:lumMod val="75000"/>
                  </a:schemeClr>
                </a:solidFill>
              </a:rPr>
              <a:t>our </a:t>
            </a:r>
            <a:r>
              <a:rPr lang="en-US" dirty="0">
                <a:solidFill>
                  <a:schemeClr val="accent6">
                    <a:lumMod val="75000"/>
                  </a:schemeClr>
                </a:solidFill>
              </a:rPr>
              <a:t>code stable and working always</a:t>
            </a:r>
          </a:p>
        </p:txBody>
      </p:sp>
      <p:sp>
        <p:nvSpPr>
          <p:cNvPr id="4" name="Text Placeholder 3"/>
          <p:cNvSpPr>
            <a:spLocks noGrp="1"/>
          </p:cNvSpPr>
          <p:nvPr>
            <p:ph type="body" sz="quarter" idx="14"/>
          </p:nvPr>
        </p:nvSpPr>
        <p:spPr/>
        <p:txBody>
          <a:bodyPr/>
          <a:lstStyle/>
          <a:p>
            <a:r>
              <a:rPr lang="en-US" dirty="0"/>
              <a:t>Continuous Integration System</a:t>
            </a:r>
          </a:p>
        </p:txBody>
      </p:sp>
    </p:spTree>
    <p:extLst>
      <p:ext uri="{BB962C8B-B14F-4D97-AF65-F5344CB8AC3E}">
        <p14:creationId xmlns:p14="http://schemas.microsoft.com/office/powerpoint/2010/main" val="3076445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Continuous Integration </a:t>
            </a:r>
            <a:r>
              <a:rPr lang="en-US" dirty="0" smtClean="0"/>
              <a:t>Best </a:t>
            </a:r>
            <a:r>
              <a:rPr lang="en-US" dirty="0"/>
              <a:t>Practices </a:t>
            </a:r>
            <a:endParaRPr lang="en-US" dirty="0"/>
          </a:p>
        </p:txBody>
      </p:sp>
      <p:sp>
        <p:nvSpPr>
          <p:cNvPr id="3" name="Text Placeholder 2"/>
          <p:cNvSpPr>
            <a:spLocks noGrp="1"/>
          </p:cNvSpPr>
          <p:nvPr>
            <p:ph type="body" sz="quarter" idx="13"/>
          </p:nvPr>
        </p:nvSpPr>
        <p:spPr>
          <a:xfrm>
            <a:off x="857739" y="1600201"/>
            <a:ext cx="10160000" cy="4876799"/>
          </a:xfrm>
        </p:spPr>
        <p:txBody>
          <a:bodyPr>
            <a:normAutofit/>
          </a:bodyPr>
          <a:lstStyle/>
          <a:p>
            <a:r>
              <a:rPr lang="en-US" dirty="0"/>
              <a:t>The most important practice for continuous integration to work properly is frequent check-ins to mainline</a:t>
            </a:r>
          </a:p>
          <a:p>
            <a:r>
              <a:rPr lang="en-US" dirty="0"/>
              <a:t>A standard frequency should be checking in </a:t>
            </a:r>
            <a:r>
              <a:rPr lang="en-US" dirty="0" smtClean="0"/>
              <a:t>code </a:t>
            </a:r>
            <a:r>
              <a:rPr lang="en-US" dirty="0"/>
              <a:t>at least a couple of times a day</a:t>
            </a:r>
          </a:p>
          <a:p>
            <a:r>
              <a:rPr lang="en-US" dirty="0"/>
              <a:t>Benefits:</a:t>
            </a:r>
          </a:p>
          <a:p>
            <a:pPr lvl="1"/>
            <a:r>
              <a:rPr lang="en-US" dirty="0"/>
              <a:t>It makes </a:t>
            </a:r>
            <a:r>
              <a:rPr lang="en-US" dirty="0" smtClean="0"/>
              <a:t>changes </a:t>
            </a:r>
            <a:r>
              <a:rPr lang="en-US" dirty="0"/>
              <a:t>smaller and thus less likely to break the build</a:t>
            </a:r>
          </a:p>
          <a:p>
            <a:pPr lvl="1"/>
            <a:r>
              <a:rPr lang="en-US" dirty="0"/>
              <a:t>Easy to revert </a:t>
            </a:r>
            <a:r>
              <a:rPr lang="en-US" dirty="0" smtClean="0"/>
              <a:t>in case a </a:t>
            </a:r>
            <a:r>
              <a:rPr lang="en-US" dirty="0"/>
              <a:t>mistake</a:t>
            </a:r>
          </a:p>
          <a:p>
            <a:pPr lvl="1"/>
            <a:r>
              <a:rPr lang="en-US" dirty="0"/>
              <a:t>Disciplined about </a:t>
            </a:r>
            <a:r>
              <a:rPr lang="en-US" dirty="0" smtClean="0"/>
              <a:t>refactoring</a:t>
            </a:r>
            <a:endParaRPr lang="en-US" dirty="0"/>
          </a:p>
          <a:p>
            <a:pPr lvl="1"/>
            <a:r>
              <a:rPr lang="en-US" dirty="0"/>
              <a:t>It ensure that changes altering a lot of files are less likely to conflict with other team members work</a:t>
            </a:r>
          </a:p>
          <a:p>
            <a:pPr lvl="1"/>
            <a:r>
              <a:rPr lang="en-US" dirty="0"/>
              <a:t>It helps developers trying out ideas and discarding them by reverting back to the last committed version</a:t>
            </a:r>
          </a:p>
          <a:p>
            <a:pPr lvl="1"/>
            <a:r>
              <a:rPr lang="en-US" dirty="0"/>
              <a:t>If there is accidental deleting happens; </a:t>
            </a:r>
            <a:r>
              <a:rPr lang="en-US" dirty="0" smtClean="0"/>
              <a:t>we wont lost </a:t>
            </a:r>
            <a:r>
              <a:rPr lang="en-US" dirty="0"/>
              <a:t>too much work</a:t>
            </a:r>
          </a:p>
          <a:p>
            <a:r>
              <a:rPr lang="en-US" dirty="0"/>
              <a:t>Why Check In to Mainline?</a:t>
            </a:r>
          </a:p>
          <a:p>
            <a:pPr lvl="1"/>
            <a:r>
              <a:rPr lang="en-US" dirty="0"/>
              <a:t>Even though we have distributed branching supported by various Version Control Tools; It is complex task to do continuous integration while using branches</a:t>
            </a:r>
          </a:p>
          <a:p>
            <a:pPr lvl="1"/>
            <a:r>
              <a:rPr lang="en-US" dirty="0"/>
              <a:t>Branch makes code separate from other team members</a:t>
            </a:r>
          </a:p>
          <a:p>
            <a:pPr lvl="1"/>
            <a:r>
              <a:rPr lang="en-US" dirty="0"/>
              <a:t>Integration of long-lived branches are again a crazy task, much of manual task to resolve the conflicts </a:t>
            </a:r>
          </a:p>
          <a:p>
            <a:pPr marL="0" indent="0">
              <a:buNone/>
            </a:pPr>
            <a:r>
              <a:rPr lang="en-US" dirty="0">
                <a:solidFill>
                  <a:schemeClr val="accent6">
                    <a:lumMod val="75000"/>
                  </a:schemeClr>
                </a:solidFill>
              </a:rPr>
              <a:t>Note: If you try to Check In Regularly to Mainline; means you are in control</a:t>
            </a:r>
          </a:p>
          <a:p>
            <a:endParaRPr lang="en-US" dirty="0"/>
          </a:p>
        </p:txBody>
      </p:sp>
      <p:sp>
        <p:nvSpPr>
          <p:cNvPr id="4" name="Text Placeholder 3"/>
          <p:cNvSpPr>
            <a:spLocks noGrp="1"/>
          </p:cNvSpPr>
          <p:nvPr>
            <p:ph type="body" sz="quarter" idx="14"/>
          </p:nvPr>
        </p:nvSpPr>
        <p:spPr/>
        <p:txBody>
          <a:bodyPr/>
          <a:lstStyle/>
          <a:p>
            <a:r>
              <a:rPr lang="en-US" dirty="0">
                <a:latin typeface="SabonCE-Roman"/>
              </a:rPr>
              <a:t>Check In Regularly</a:t>
            </a:r>
            <a:endParaRPr lang="en-US" dirty="0"/>
          </a:p>
        </p:txBody>
      </p:sp>
    </p:spTree>
    <p:extLst>
      <p:ext uri="{BB962C8B-B14F-4D97-AF65-F5344CB8AC3E}">
        <p14:creationId xmlns:p14="http://schemas.microsoft.com/office/powerpoint/2010/main" val="2013439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Continuous Integration Best Practices </a:t>
            </a:r>
          </a:p>
        </p:txBody>
      </p:sp>
      <p:sp>
        <p:nvSpPr>
          <p:cNvPr id="3" name="Text Placeholder 2"/>
          <p:cNvSpPr>
            <a:spLocks noGrp="1"/>
          </p:cNvSpPr>
          <p:nvPr>
            <p:ph type="body" sz="quarter" idx="13"/>
          </p:nvPr>
        </p:nvSpPr>
        <p:spPr>
          <a:xfrm>
            <a:off x="857739" y="1600201"/>
            <a:ext cx="10160000" cy="4724399"/>
          </a:xfrm>
        </p:spPr>
        <p:txBody>
          <a:bodyPr>
            <a:normAutofit fontScale="92500" lnSpcReduction="20000"/>
          </a:bodyPr>
          <a:lstStyle/>
          <a:p>
            <a:r>
              <a:rPr lang="en-US" dirty="0"/>
              <a:t>Testing plays an important role to verify application is working or not</a:t>
            </a:r>
          </a:p>
          <a:p>
            <a:pPr lvl="1"/>
            <a:r>
              <a:rPr lang="en-US" dirty="0"/>
              <a:t>it’s essential to have some level of automated testing to provide confidence that </a:t>
            </a:r>
            <a:r>
              <a:rPr lang="en-US" dirty="0" smtClean="0"/>
              <a:t>application </a:t>
            </a:r>
            <a:r>
              <a:rPr lang="en-US" dirty="0"/>
              <a:t>is actually working</a:t>
            </a:r>
          </a:p>
          <a:p>
            <a:r>
              <a:rPr lang="en-US" dirty="0"/>
              <a:t>Types of tests involved in continuous integration build</a:t>
            </a:r>
          </a:p>
          <a:p>
            <a:pPr lvl="1"/>
            <a:r>
              <a:rPr lang="en-US" dirty="0"/>
              <a:t>Unit tests : </a:t>
            </a:r>
          </a:p>
          <a:p>
            <a:pPr lvl="2"/>
            <a:r>
              <a:rPr lang="en-US" dirty="0"/>
              <a:t>These are written to test the behavior of small pieces of </a:t>
            </a:r>
            <a:r>
              <a:rPr lang="en-US" dirty="0" smtClean="0"/>
              <a:t>application </a:t>
            </a:r>
            <a:r>
              <a:rPr lang="en-US" dirty="0"/>
              <a:t>in isolation</a:t>
            </a:r>
          </a:p>
          <a:p>
            <a:pPr lvl="2"/>
            <a:r>
              <a:rPr lang="en-US" dirty="0"/>
              <a:t>These tests can usually be run without starting the whole application</a:t>
            </a:r>
          </a:p>
          <a:p>
            <a:pPr lvl="2"/>
            <a:r>
              <a:rPr lang="en-US" dirty="0"/>
              <a:t>These tests don’t require </a:t>
            </a:r>
            <a:r>
              <a:rPr lang="en-US" dirty="0" smtClean="0"/>
              <a:t>application </a:t>
            </a:r>
            <a:r>
              <a:rPr lang="en-US" dirty="0"/>
              <a:t>to be running in a production-like environment</a:t>
            </a:r>
          </a:p>
          <a:p>
            <a:pPr lvl="2"/>
            <a:r>
              <a:rPr lang="en-US" dirty="0"/>
              <a:t>Unit tests should run very </a:t>
            </a:r>
            <a:r>
              <a:rPr lang="en-US" dirty="0" smtClean="0"/>
              <a:t>fast</a:t>
            </a:r>
            <a:endParaRPr lang="en-US" dirty="0"/>
          </a:p>
          <a:p>
            <a:r>
              <a:rPr lang="en-US" dirty="0"/>
              <a:t>Component tests:</a:t>
            </a:r>
          </a:p>
          <a:p>
            <a:pPr lvl="1"/>
            <a:r>
              <a:rPr lang="en-US" dirty="0"/>
              <a:t>These tests, test the behavior of several components of </a:t>
            </a:r>
            <a:r>
              <a:rPr lang="en-US" dirty="0" smtClean="0"/>
              <a:t>an application</a:t>
            </a:r>
            <a:endParaRPr lang="en-US" dirty="0"/>
          </a:p>
          <a:p>
            <a:pPr lvl="1"/>
            <a:r>
              <a:rPr lang="en-US" dirty="0"/>
              <a:t>These tests also don’t always require starting the whole application</a:t>
            </a:r>
          </a:p>
          <a:p>
            <a:pPr lvl="1"/>
            <a:r>
              <a:rPr lang="en-US" dirty="0"/>
              <a:t>Component tests typically take longer to run</a:t>
            </a:r>
          </a:p>
          <a:p>
            <a:r>
              <a:rPr lang="en-US" dirty="0"/>
              <a:t>Acceptance tests:</a:t>
            </a:r>
          </a:p>
          <a:p>
            <a:pPr lvl="1"/>
            <a:r>
              <a:rPr lang="en-US" dirty="0"/>
              <a:t>Acceptance tests test that the application meets the acceptance criteria decided by the business / customer</a:t>
            </a:r>
          </a:p>
          <a:p>
            <a:pPr lvl="1"/>
            <a:r>
              <a:rPr lang="en-US" dirty="0"/>
              <a:t>Including both the functionality provided by the application and its characteristics such as capacity, availability and security </a:t>
            </a:r>
            <a:r>
              <a:rPr lang="en-US" dirty="0" err="1"/>
              <a:t>etc</a:t>
            </a:r>
            <a:r>
              <a:rPr lang="en-US" dirty="0"/>
              <a:t>…</a:t>
            </a:r>
          </a:p>
          <a:p>
            <a:pPr lvl="1"/>
            <a:r>
              <a:rPr lang="en-US" dirty="0"/>
              <a:t>These tests run against the whole application in a production-like environment</a:t>
            </a:r>
          </a:p>
          <a:p>
            <a:pPr marL="0" indent="0">
              <a:buNone/>
            </a:pPr>
            <a:r>
              <a:rPr lang="en-US" dirty="0">
                <a:solidFill>
                  <a:schemeClr val="accent6">
                    <a:lumMod val="75000"/>
                  </a:schemeClr>
                </a:solidFill>
              </a:rPr>
              <a:t>Note: These three sets of tests, combined, should provide an extremely high level of confidence that any introduced change has not broken existing functionality</a:t>
            </a:r>
          </a:p>
          <a:p>
            <a:endParaRPr lang="en-US" dirty="0"/>
          </a:p>
        </p:txBody>
      </p:sp>
      <p:sp>
        <p:nvSpPr>
          <p:cNvPr id="4" name="Text Placeholder 3"/>
          <p:cNvSpPr>
            <a:spLocks noGrp="1"/>
          </p:cNvSpPr>
          <p:nvPr>
            <p:ph type="body" sz="quarter" idx="14"/>
          </p:nvPr>
        </p:nvSpPr>
        <p:spPr/>
        <p:txBody>
          <a:bodyPr/>
          <a:lstStyle/>
          <a:p>
            <a:r>
              <a:rPr lang="en-US" dirty="0">
                <a:latin typeface="SabonCE-Roman"/>
              </a:rPr>
              <a:t>Create a Comprehensive Automated Test </a:t>
            </a:r>
            <a:r>
              <a:rPr lang="en-US" dirty="0" smtClean="0">
                <a:latin typeface="SabonCE-Roman"/>
              </a:rPr>
              <a:t>Suite</a:t>
            </a:r>
            <a:endParaRPr lang="en-US" dirty="0">
              <a:latin typeface="SabonCE-Roman"/>
            </a:endParaRPr>
          </a:p>
        </p:txBody>
      </p:sp>
    </p:spTree>
    <p:extLst>
      <p:ext uri="{BB962C8B-B14F-4D97-AF65-F5344CB8AC3E}">
        <p14:creationId xmlns:p14="http://schemas.microsoft.com/office/powerpoint/2010/main" val="3517498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Continuous Integration Best Practices </a:t>
            </a:r>
          </a:p>
        </p:txBody>
      </p:sp>
      <p:sp>
        <p:nvSpPr>
          <p:cNvPr id="3" name="Text Placeholder 2"/>
          <p:cNvSpPr>
            <a:spLocks noGrp="1"/>
          </p:cNvSpPr>
          <p:nvPr>
            <p:ph type="body" sz="quarter" idx="13"/>
          </p:nvPr>
        </p:nvSpPr>
        <p:spPr>
          <a:xfrm>
            <a:off x="857739" y="1600201"/>
            <a:ext cx="10160000" cy="4952999"/>
          </a:xfrm>
        </p:spPr>
        <p:txBody>
          <a:bodyPr>
            <a:normAutofit fontScale="92500" lnSpcReduction="20000"/>
          </a:bodyPr>
          <a:lstStyle/>
          <a:p>
            <a:r>
              <a:rPr lang="en-US" dirty="0"/>
              <a:t>Why it should be short?</a:t>
            </a:r>
          </a:p>
          <a:p>
            <a:pPr lvl="1"/>
            <a:r>
              <a:rPr lang="en-US" dirty="0"/>
              <a:t>If it is too long to build the code and run the unit tests, you will run into the following problems:</a:t>
            </a:r>
          </a:p>
          <a:p>
            <a:pPr lvl="2"/>
            <a:r>
              <a:rPr lang="en-US" dirty="0"/>
              <a:t>People will stop doing a full build and running the tests before they check in</a:t>
            </a:r>
          </a:p>
          <a:p>
            <a:pPr lvl="2"/>
            <a:r>
              <a:rPr lang="en-US" dirty="0"/>
              <a:t>If multiple commits have taken place; if the build fails, its difficult to identify which check in has caused this</a:t>
            </a:r>
          </a:p>
          <a:p>
            <a:pPr lvl="2"/>
            <a:r>
              <a:rPr lang="en-US" dirty="0"/>
              <a:t>People will check in less often because they have to sit around for ages waiting for the software to build and the tests to run </a:t>
            </a:r>
          </a:p>
          <a:p>
            <a:r>
              <a:rPr lang="en-US" dirty="0" smtClean="0"/>
              <a:t>Ideally</a:t>
            </a:r>
            <a:r>
              <a:rPr lang="en-US" dirty="0"/>
              <a:t>, the compile and test process should take no more than a few minutes</a:t>
            </a:r>
          </a:p>
          <a:p>
            <a:r>
              <a:rPr lang="en-US" dirty="0"/>
              <a:t>Standard Recommendation:</a:t>
            </a:r>
          </a:p>
          <a:p>
            <a:pPr lvl="1"/>
            <a:r>
              <a:rPr lang="en-US" dirty="0"/>
              <a:t>10 min is Good</a:t>
            </a:r>
          </a:p>
          <a:p>
            <a:pPr lvl="1"/>
            <a:r>
              <a:rPr lang="en-US" dirty="0"/>
              <a:t>5 min is Better</a:t>
            </a:r>
          </a:p>
          <a:p>
            <a:pPr lvl="1"/>
            <a:r>
              <a:rPr lang="en-US" dirty="0"/>
              <a:t>90 Sec is IDEAL</a:t>
            </a:r>
          </a:p>
          <a:p>
            <a:r>
              <a:rPr lang="en-US" dirty="0"/>
              <a:t>Techniques to reduce the build time</a:t>
            </a:r>
          </a:p>
          <a:p>
            <a:pPr lvl="1"/>
            <a:r>
              <a:rPr lang="en-US" dirty="0"/>
              <a:t>Making your tests run faster</a:t>
            </a:r>
          </a:p>
          <a:p>
            <a:pPr lvl="1"/>
            <a:r>
              <a:rPr lang="en-US" dirty="0"/>
              <a:t>Refactoring the code for fast processing</a:t>
            </a:r>
          </a:p>
          <a:p>
            <a:pPr lvl="1"/>
            <a:r>
              <a:rPr lang="en-US" dirty="0"/>
              <a:t>Split test process on the basis of </a:t>
            </a:r>
          </a:p>
          <a:p>
            <a:pPr lvl="1"/>
            <a:r>
              <a:rPr lang="en-US" dirty="0"/>
              <a:t>Compile the software</a:t>
            </a:r>
          </a:p>
          <a:p>
            <a:pPr lvl="1"/>
            <a:r>
              <a:rPr lang="en-US" dirty="0"/>
              <a:t>Create a deployable binary</a:t>
            </a:r>
          </a:p>
          <a:p>
            <a:pPr lvl="1"/>
            <a:r>
              <a:rPr lang="en-US" dirty="0"/>
              <a:t>Run acceptance tests</a:t>
            </a:r>
          </a:p>
          <a:p>
            <a:pPr lvl="1"/>
            <a:r>
              <a:rPr lang="en-US" dirty="0"/>
              <a:t>Integration tests</a:t>
            </a:r>
          </a:p>
          <a:p>
            <a:pPr lvl="1"/>
            <a:r>
              <a:rPr lang="en-US" dirty="0"/>
              <a:t>Performance tests</a:t>
            </a:r>
          </a:p>
          <a:p>
            <a:endParaRPr lang="en-US" dirty="0"/>
          </a:p>
        </p:txBody>
      </p:sp>
      <p:sp>
        <p:nvSpPr>
          <p:cNvPr id="4" name="Text Placeholder 3"/>
          <p:cNvSpPr>
            <a:spLocks noGrp="1"/>
          </p:cNvSpPr>
          <p:nvPr>
            <p:ph type="body" sz="quarter" idx="14"/>
          </p:nvPr>
        </p:nvSpPr>
        <p:spPr/>
        <p:txBody>
          <a:bodyPr/>
          <a:lstStyle/>
          <a:p>
            <a:r>
              <a:rPr lang="en-US" dirty="0"/>
              <a:t>Keep the Build and Test Process </a:t>
            </a:r>
            <a:r>
              <a:rPr lang="en-US" dirty="0" smtClean="0"/>
              <a:t>Short</a:t>
            </a:r>
            <a:endParaRPr lang="en-US" dirty="0"/>
          </a:p>
        </p:txBody>
      </p:sp>
    </p:spTree>
    <p:extLst>
      <p:ext uri="{BB962C8B-B14F-4D97-AF65-F5344CB8AC3E}">
        <p14:creationId xmlns:p14="http://schemas.microsoft.com/office/powerpoint/2010/main" val="36447988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Continuous Integration Best Practices </a:t>
            </a:r>
          </a:p>
        </p:txBody>
      </p:sp>
      <p:sp>
        <p:nvSpPr>
          <p:cNvPr id="3" name="Text Placeholder 2"/>
          <p:cNvSpPr>
            <a:spLocks noGrp="1"/>
          </p:cNvSpPr>
          <p:nvPr>
            <p:ph type="body" sz="quarter" idx="13"/>
          </p:nvPr>
        </p:nvSpPr>
        <p:spPr>
          <a:xfrm>
            <a:off x="857739" y="1600201"/>
            <a:ext cx="10160000" cy="3505199"/>
          </a:xfrm>
        </p:spPr>
        <p:txBody>
          <a:bodyPr/>
          <a:lstStyle/>
          <a:p>
            <a:r>
              <a:rPr lang="en-US" dirty="0"/>
              <a:t>It is important for development team that their development environment is carefully managed</a:t>
            </a:r>
          </a:p>
          <a:p>
            <a:r>
              <a:rPr lang="en-US" dirty="0" smtClean="0"/>
              <a:t>Development </a:t>
            </a:r>
            <a:r>
              <a:rPr lang="en-US" dirty="0"/>
              <a:t>team should be able to run the build, execute the automated tests, and deploy the application in an environment under their control</a:t>
            </a:r>
          </a:p>
          <a:p>
            <a:r>
              <a:rPr lang="en-US" dirty="0"/>
              <a:t>If feasible the development workspace should be on their own local machine; Only in exceptional circumstances they should use shared environments for development</a:t>
            </a:r>
          </a:p>
          <a:p>
            <a:r>
              <a:rPr lang="en-US" dirty="0"/>
              <a:t>The local Development Workspace must be replica of Production</a:t>
            </a:r>
          </a:p>
          <a:p>
            <a:r>
              <a:rPr lang="en-US" dirty="0"/>
              <a:t>Manage configuration as same as in production; better to use a configuration management tools </a:t>
            </a:r>
          </a:p>
          <a:p>
            <a:r>
              <a:rPr lang="en-US" dirty="0"/>
              <a:t>All automated tests should be configured to run from local Developer Machine</a:t>
            </a:r>
          </a:p>
        </p:txBody>
      </p:sp>
      <p:sp>
        <p:nvSpPr>
          <p:cNvPr id="4" name="Text Placeholder 3"/>
          <p:cNvSpPr>
            <a:spLocks noGrp="1"/>
          </p:cNvSpPr>
          <p:nvPr>
            <p:ph type="body" sz="quarter" idx="14"/>
          </p:nvPr>
        </p:nvSpPr>
        <p:spPr/>
        <p:txBody>
          <a:bodyPr/>
          <a:lstStyle/>
          <a:p>
            <a:r>
              <a:rPr lang="en-US" dirty="0"/>
              <a:t>Managing </a:t>
            </a:r>
            <a:r>
              <a:rPr lang="en-US" dirty="0" smtClean="0"/>
              <a:t>Development </a:t>
            </a:r>
            <a:r>
              <a:rPr lang="en-US" dirty="0"/>
              <a:t>Workspace</a:t>
            </a:r>
          </a:p>
        </p:txBody>
      </p:sp>
    </p:spTree>
    <p:extLst>
      <p:ext uri="{BB962C8B-B14F-4D97-AF65-F5344CB8AC3E}">
        <p14:creationId xmlns:p14="http://schemas.microsoft.com/office/powerpoint/2010/main" val="6798495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IN" dirty="0" smtClean="0"/>
              <a:t>Introduction</a:t>
            </a:r>
          </a:p>
          <a:p>
            <a:r>
              <a:rPr lang="en-US" dirty="0" smtClean="0"/>
              <a:t>History</a:t>
            </a:r>
          </a:p>
          <a:p>
            <a:r>
              <a:rPr lang="en-US" dirty="0"/>
              <a:t>Continuous </a:t>
            </a:r>
            <a:r>
              <a:rPr lang="en-US" dirty="0" smtClean="0"/>
              <a:t>Integration Pre-requisites</a:t>
            </a:r>
          </a:p>
          <a:p>
            <a:r>
              <a:rPr lang="en-US" dirty="0"/>
              <a:t>Continuous </a:t>
            </a:r>
            <a:r>
              <a:rPr lang="en-US" dirty="0" smtClean="0"/>
              <a:t>Integration System</a:t>
            </a:r>
            <a:endParaRPr lang="en-US" dirty="0"/>
          </a:p>
          <a:p>
            <a:r>
              <a:rPr lang="en-US" dirty="0"/>
              <a:t>Continuous </a:t>
            </a:r>
            <a:r>
              <a:rPr lang="en-US" dirty="0" smtClean="0"/>
              <a:t>Integration Best Practices</a:t>
            </a:r>
            <a:endParaRPr lang="en-US" b="1" dirty="0" smtClean="0"/>
          </a:p>
          <a:p>
            <a:pPr marL="0" indent="0">
              <a:buNone/>
            </a:pPr>
            <a:endParaRPr lang="en-US" dirty="0"/>
          </a:p>
        </p:txBody>
      </p:sp>
      <p:sp>
        <p:nvSpPr>
          <p:cNvPr id="4" name="Text Placeholder 3"/>
          <p:cNvSpPr>
            <a:spLocks noGrp="1"/>
          </p:cNvSpPr>
          <p:nvPr>
            <p:ph type="body" sz="quarter" idx="14"/>
          </p:nvPr>
        </p:nvSpPr>
        <p:spPr>
          <a:xfrm>
            <a:off x="329247" y="1143001"/>
            <a:ext cx="11196956" cy="395287"/>
          </a:xfrm>
        </p:spPr>
        <p:txBody>
          <a:bodyPr/>
          <a:lstStyle/>
          <a:p>
            <a:r>
              <a:rPr lang="en-US" dirty="0"/>
              <a:t>Continuous Integration</a:t>
            </a:r>
            <a:endParaRPr lang="en-US" dirty="0"/>
          </a:p>
        </p:txBody>
      </p:sp>
      <p:sp>
        <p:nvSpPr>
          <p:cNvPr id="5" name="Title 4"/>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10920339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Continuous Integration</a:t>
            </a:r>
            <a:endParaRPr lang="en-US" dirty="0"/>
          </a:p>
        </p:txBody>
      </p:sp>
      <p:sp>
        <p:nvSpPr>
          <p:cNvPr id="3" name="Text Placeholder 2"/>
          <p:cNvSpPr>
            <a:spLocks noGrp="1"/>
          </p:cNvSpPr>
          <p:nvPr>
            <p:ph type="body" sz="quarter" idx="13"/>
          </p:nvPr>
        </p:nvSpPr>
        <p:spPr>
          <a:xfrm>
            <a:off x="857739" y="1600201"/>
            <a:ext cx="10160000" cy="3352799"/>
          </a:xfrm>
        </p:spPr>
        <p:txBody>
          <a:bodyPr>
            <a:normAutofit lnSpcReduction="10000"/>
          </a:bodyPr>
          <a:lstStyle/>
          <a:p>
            <a:r>
              <a:rPr lang="en-US" dirty="0"/>
              <a:t>Continuous integration (CI) is the process of integrating new code written by developers with a mainline or “master” branch frequently throughout the day</a:t>
            </a:r>
          </a:p>
          <a:p>
            <a:r>
              <a:rPr lang="en-US" dirty="0"/>
              <a:t>Base Challenge : “Nobody is interested in trying to run the whole application until it is finished”</a:t>
            </a:r>
          </a:p>
          <a:p>
            <a:r>
              <a:rPr lang="en-US" dirty="0"/>
              <a:t>Results:</a:t>
            </a:r>
          </a:p>
          <a:p>
            <a:pPr lvl="1"/>
            <a:r>
              <a:rPr lang="en-US" dirty="0"/>
              <a:t>For many software projects during the development process, its been observed the application is not in a working state </a:t>
            </a:r>
          </a:p>
          <a:p>
            <a:pPr lvl="1"/>
            <a:r>
              <a:rPr lang="en-US" dirty="0"/>
              <a:t>In fact, most software developed by large teams spends a significant proportion of its development time in an unusable state</a:t>
            </a:r>
          </a:p>
          <a:p>
            <a:pPr lvl="1"/>
            <a:r>
              <a:rPr lang="en-US" dirty="0"/>
              <a:t>This is doubly true in projects that use long-lived branches or defer acceptance testing until the end</a:t>
            </a:r>
          </a:p>
          <a:p>
            <a:pPr lvl="1"/>
            <a:r>
              <a:rPr lang="en-US" dirty="0"/>
              <a:t>Many such projects schedule lengthy integration phases at the end of development to allow the development team time to get the branches merged and the application working so it can be acceptance-tested</a:t>
            </a:r>
          </a:p>
          <a:p>
            <a:pPr lvl="1"/>
            <a:r>
              <a:rPr lang="en-US" dirty="0"/>
              <a:t>Even worse, some projects find that when they get to this phase, their software is not fit for purpose</a:t>
            </a:r>
          </a:p>
          <a:p>
            <a:endParaRPr lang="en-US" dirty="0"/>
          </a:p>
        </p:txBody>
      </p:sp>
      <p:sp>
        <p:nvSpPr>
          <p:cNvPr id="4" name="Text Placeholder 3"/>
          <p:cNvSpPr>
            <a:spLocks noGrp="1"/>
          </p:cNvSpPr>
          <p:nvPr>
            <p:ph type="body" sz="quarter" idx="14"/>
          </p:nvPr>
        </p:nvSpPr>
        <p:spPr/>
        <p:txBody>
          <a:bodyPr/>
          <a:lstStyle/>
          <a:p>
            <a:r>
              <a:rPr lang="en-US" dirty="0" smtClean="0"/>
              <a:t>Introduction</a:t>
            </a:r>
            <a:endParaRPr lang="en-US" dirty="0"/>
          </a:p>
        </p:txBody>
      </p:sp>
    </p:spTree>
    <p:extLst>
      <p:ext uri="{BB962C8B-B14F-4D97-AF65-F5344CB8AC3E}">
        <p14:creationId xmlns:p14="http://schemas.microsoft.com/office/powerpoint/2010/main" val="2275560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Continuous </a:t>
            </a:r>
            <a:r>
              <a:rPr lang="en-US" dirty="0" smtClean="0"/>
              <a:t>Integration</a:t>
            </a:r>
            <a:endParaRPr lang="en-US" dirty="0"/>
          </a:p>
        </p:txBody>
      </p:sp>
      <p:sp>
        <p:nvSpPr>
          <p:cNvPr id="3" name="Text Placeholder 2"/>
          <p:cNvSpPr>
            <a:spLocks noGrp="1"/>
          </p:cNvSpPr>
          <p:nvPr>
            <p:ph type="body" sz="quarter" idx="13"/>
          </p:nvPr>
        </p:nvSpPr>
        <p:spPr>
          <a:xfrm>
            <a:off x="857739" y="1600201"/>
            <a:ext cx="10160000" cy="2971799"/>
          </a:xfrm>
        </p:spPr>
        <p:txBody>
          <a:bodyPr>
            <a:normAutofit lnSpcReduction="10000"/>
          </a:bodyPr>
          <a:lstStyle/>
          <a:p>
            <a:r>
              <a:rPr lang="en-US" dirty="0"/>
              <a:t>Its been Observed projects that spend at most a few minutes in a state where their application is not working with the latest changes</a:t>
            </a:r>
          </a:p>
          <a:p>
            <a:r>
              <a:rPr lang="en-US" dirty="0"/>
              <a:t>The difference is the use of continuous integration</a:t>
            </a:r>
          </a:p>
          <a:p>
            <a:r>
              <a:rPr lang="en-US" dirty="0"/>
              <a:t>Continuous integration requires:</a:t>
            </a:r>
          </a:p>
          <a:p>
            <a:pPr lvl="1"/>
            <a:r>
              <a:rPr lang="en-US" dirty="0"/>
              <a:t>every time somebody commits any change, the entire application is built and a comprehensive set of automated tests is run against it </a:t>
            </a:r>
          </a:p>
          <a:p>
            <a:pPr lvl="1"/>
            <a:r>
              <a:rPr lang="en-US" dirty="0"/>
              <a:t>If the build or test process fails, the development team stops whatever they are doing and fixes the problem immediately</a:t>
            </a:r>
          </a:p>
          <a:p>
            <a:pPr lvl="1"/>
            <a:r>
              <a:rPr lang="en-US" dirty="0"/>
              <a:t>The goal of continuous integration is that the software is in a working state all the time</a:t>
            </a:r>
          </a:p>
          <a:p>
            <a:r>
              <a:rPr lang="en-US" dirty="0"/>
              <a:t>In simple words we can say “Finish First Before Start”</a:t>
            </a:r>
          </a:p>
        </p:txBody>
      </p:sp>
      <p:sp>
        <p:nvSpPr>
          <p:cNvPr id="4" name="Text Placeholder 3"/>
          <p:cNvSpPr>
            <a:spLocks noGrp="1"/>
          </p:cNvSpPr>
          <p:nvPr>
            <p:ph type="body" sz="quarter" idx="14"/>
          </p:nvPr>
        </p:nvSpPr>
        <p:spPr/>
        <p:txBody>
          <a:bodyPr>
            <a:normAutofit/>
          </a:bodyPr>
          <a:lstStyle/>
          <a:p>
            <a:r>
              <a:rPr lang="en-US" dirty="0"/>
              <a:t>Continuous Integration on other way</a:t>
            </a:r>
          </a:p>
        </p:txBody>
      </p:sp>
    </p:spTree>
    <p:extLst>
      <p:ext uri="{BB962C8B-B14F-4D97-AF65-F5344CB8AC3E}">
        <p14:creationId xmlns:p14="http://schemas.microsoft.com/office/powerpoint/2010/main" val="19322342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Continuous </a:t>
            </a:r>
            <a:r>
              <a:rPr lang="en-US" dirty="0" smtClean="0"/>
              <a:t>Integration</a:t>
            </a:r>
            <a:endParaRPr lang="en-US" dirty="0"/>
          </a:p>
        </p:txBody>
      </p:sp>
      <p:sp>
        <p:nvSpPr>
          <p:cNvPr id="3" name="Text Placeholder 2"/>
          <p:cNvSpPr>
            <a:spLocks noGrp="1"/>
          </p:cNvSpPr>
          <p:nvPr>
            <p:ph type="body" sz="quarter" idx="13"/>
          </p:nvPr>
        </p:nvSpPr>
        <p:spPr>
          <a:xfrm>
            <a:off x="857739" y="1600201"/>
            <a:ext cx="10160000" cy="4876799"/>
          </a:xfrm>
        </p:spPr>
        <p:txBody>
          <a:bodyPr>
            <a:normAutofit/>
          </a:bodyPr>
          <a:lstStyle/>
          <a:p>
            <a:r>
              <a:rPr lang="en-US" dirty="0"/>
              <a:t>Continuous integration was first written about in Kent Beck’s book Extreme Programming Explained (first published in 1999)</a:t>
            </a:r>
          </a:p>
          <a:p>
            <a:r>
              <a:rPr lang="en-US" dirty="0"/>
              <a:t>The idea behind continuous integration was “if regular integration of your codebase is good, why not do it all the time?”</a:t>
            </a:r>
          </a:p>
          <a:p>
            <a:r>
              <a:rPr lang="en-US" dirty="0"/>
              <a:t>Here all the time means “every single time somebody commits any change to the version control system”</a:t>
            </a:r>
          </a:p>
          <a:p>
            <a:r>
              <a:rPr lang="en-US" dirty="0"/>
              <a:t>Facts:</a:t>
            </a:r>
          </a:p>
          <a:p>
            <a:pPr lvl="1"/>
            <a:r>
              <a:rPr lang="en-US" dirty="0"/>
              <a:t>Without continuous integration:</a:t>
            </a:r>
          </a:p>
          <a:p>
            <a:pPr lvl="2"/>
            <a:r>
              <a:rPr lang="en-US" dirty="0"/>
              <a:t>Your software is broken until somebody proves it works usually during a testing or integration stage</a:t>
            </a:r>
          </a:p>
          <a:p>
            <a:pPr lvl="2"/>
            <a:r>
              <a:rPr lang="en-US" dirty="0"/>
              <a:t>Your software delivery is slow</a:t>
            </a:r>
          </a:p>
          <a:p>
            <a:pPr lvl="2"/>
            <a:r>
              <a:rPr lang="en-US" dirty="0"/>
              <a:t>Your software may have more bugs </a:t>
            </a:r>
          </a:p>
          <a:p>
            <a:pPr lvl="2"/>
            <a:r>
              <a:rPr lang="en-US" dirty="0"/>
              <a:t>High chances to find the bugs in later stage where your project time would cost more</a:t>
            </a:r>
          </a:p>
          <a:p>
            <a:pPr lvl="1"/>
            <a:r>
              <a:rPr lang="en-US" dirty="0"/>
              <a:t>With continuous integration:</a:t>
            </a:r>
          </a:p>
          <a:p>
            <a:pPr lvl="2"/>
            <a:r>
              <a:rPr lang="en-US" dirty="0"/>
              <a:t>Your software is proven to work with every new change and you know the moment it breaks and can fix it immediately</a:t>
            </a:r>
          </a:p>
          <a:p>
            <a:pPr lvl="2"/>
            <a:r>
              <a:rPr lang="en-US" dirty="0"/>
              <a:t>You will able to deliver software much faster, and with fewer bugs</a:t>
            </a:r>
          </a:p>
          <a:p>
            <a:pPr lvl="2"/>
            <a:r>
              <a:rPr lang="en-US" dirty="0"/>
              <a:t>Bugs are caught much earlier in the delivery process when they are cheaper to fix</a:t>
            </a:r>
          </a:p>
          <a:p>
            <a:endParaRPr lang="en-US" dirty="0"/>
          </a:p>
        </p:txBody>
      </p:sp>
      <p:sp>
        <p:nvSpPr>
          <p:cNvPr id="4" name="Text Placeholder 3"/>
          <p:cNvSpPr>
            <a:spLocks noGrp="1"/>
          </p:cNvSpPr>
          <p:nvPr>
            <p:ph type="body" sz="quarter" idx="14"/>
          </p:nvPr>
        </p:nvSpPr>
        <p:spPr/>
        <p:txBody>
          <a:bodyPr/>
          <a:lstStyle/>
          <a:p>
            <a:r>
              <a:rPr lang="en-US" dirty="0"/>
              <a:t>History</a:t>
            </a:r>
          </a:p>
        </p:txBody>
      </p:sp>
    </p:spTree>
    <p:extLst>
      <p:ext uri="{BB962C8B-B14F-4D97-AF65-F5344CB8AC3E}">
        <p14:creationId xmlns:p14="http://schemas.microsoft.com/office/powerpoint/2010/main" val="1427039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Continuous </a:t>
            </a:r>
            <a:r>
              <a:rPr lang="en-US" dirty="0" smtClean="0"/>
              <a:t>Integration</a:t>
            </a:r>
            <a:endParaRPr lang="en-US" dirty="0"/>
          </a:p>
        </p:txBody>
      </p:sp>
      <p:sp>
        <p:nvSpPr>
          <p:cNvPr id="3" name="Text Placeholder 2"/>
          <p:cNvSpPr>
            <a:spLocks noGrp="1"/>
          </p:cNvSpPr>
          <p:nvPr>
            <p:ph type="body" sz="quarter" idx="13"/>
          </p:nvPr>
        </p:nvSpPr>
        <p:spPr>
          <a:xfrm>
            <a:off x="857739" y="1600201"/>
            <a:ext cx="10160000" cy="2895599"/>
          </a:xfrm>
        </p:spPr>
        <p:txBody>
          <a:bodyPr>
            <a:normAutofit/>
          </a:bodyPr>
          <a:lstStyle/>
          <a:p>
            <a:r>
              <a:rPr lang="en-US" dirty="0"/>
              <a:t>Continuous Integration systems will usually run a series of tests automatically upon merging in new changes</a:t>
            </a:r>
          </a:p>
          <a:p>
            <a:r>
              <a:rPr lang="en-US" dirty="0"/>
              <a:t>The outcome of these tests is often visualized, where “green” means the tests passed and the newly integrated build is considered clean, and failing or “red” tests means the build is broken and needs to be fixed</a:t>
            </a:r>
          </a:p>
          <a:p>
            <a:r>
              <a:rPr lang="en-US" dirty="0" smtClean="0"/>
              <a:t>There </a:t>
            </a:r>
            <a:r>
              <a:rPr lang="en-US" dirty="0"/>
              <a:t>are three things that </a:t>
            </a:r>
            <a:r>
              <a:rPr lang="en-US" dirty="0" smtClean="0"/>
              <a:t>we need </a:t>
            </a:r>
            <a:r>
              <a:rPr lang="en-US" dirty="0"/>
              <a:t>before </a:t>
            </a:r>
            <a:r>
              <a:rPr lang="en-US" dirty="0" smtClean="0"/>
              <a:t>we can </a:t>
            </a:r>
            <a:r>
              <a:rPr lang="en-US" dirty="0"/>
              <a:t>start with continuous integration</a:t>
            </a:r>
          </a:p>
          <a:p>
            <a:pPr lvl="1"/>
            <a:r>
              <a:rPr lang="en-US" dirty="0"/>
              <a:t>Version Control</a:t>
            </a:r>
          </a:p>
          <a:p>
            <a:pPr lvl="1"/>
            <a:r>
              <a:rPr lang="en-US" dirty="0"/>
              <a:t>An Automated Build</a:t>
            </a:r>
          </a:p>
          <a:p>
            <a:pPr lvl="1"/>
            <a:r>
              <a:rPr lang="en-US" dirty="0"/>
              <a:t>Agreement of the Team</a:t>
            </a:r>
          </a:p>
          <a:p>
            <a:endParaRPr lang="en-US" dirty="0"/>
          </a:p>
        </p:txBody>
      </p:sp>
      <p:sp>
        <p:nvSpPr>
          <p:cNvPr id="4" name="Text Placeholder 3"/>
          <p:cNvSpPr>
            <a:spLocks noGrp="1"/>
          </p:cNvSpPr>
          <p:nvPr>
            <p:ph type="body" sz="quarter" idx="14"/>
          </p:nvPr>
        </p:nvSpPr>
        <p:spPr/>
        <p:txBody>
          <a:bodyPr>
            <a:normAutofit/>
          </a:bodyPr>
          <a:lstStyle/>
          <a:p>
            <a:r>
              <a:rPr lang="en-US" dirty="0"/>
              <a:t>Pre-requisites</a:t>
            </a:r>
          </a:p>
        </p:txBody>
      </p:sp>
    </p:spTree>
    <p:extLst>
      <p:ext uri="{BB962C8B-B14F-4D97-AF65-F5344CB8AC3E}">
        <p14:creationId xmlns:p14="http://schemas.microsoft.com/office/powerpoint/2010/main" val="3544565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Continuous Integration </a:t>
            </a:r>
            <a:r>
              <a:rPr lang="en-US" dirty="0" smtClean="0"/>
              <a:t>Pre-requisites</a:t>
            </a:r>
            <a:endParaRPr lang="en-US" dirty="0"/>
          </a:p>
        </p:txBody>
      </p:sp>
      <p:sp>
        <p:nvSpPr>
          <p:cNvPr id="3" name="Text Placeholder 2"/>
          <p:cNvSpPr>
            <a:spLocks noGrp="1"/>
          </p:cNvSpPr>
          <p:nvPr>
            <p:ph type="body" sz="quarter" idx="13"/>
          </p:nvPr>
        </p:nvSpPr>
        <p:spPr/>
        <p:txBody>
          <a:bodyPr/>
          <a:lstStyle/>
          <a:p>
            <a:r>
              <a:rPr lang="en-US" dirty="0"/>
              <a:t>Everything in </a:t>
            </a:r>
            <a:r>
              <a:rPr lang="en-US" dirty="0" smtClean="0"/>
              <a:t>a project </a:t>
            </a:r>
            <a:r>
              <a:rPr lang="en-US" dirty="0"/>
              <a:t>must be checked in to a single version control repository: code, tests, database scripts, build and deployment scripts, and anything else needed to create, install, run, and test your application</a:t>
            </a:r>
          </a:p>
          <a:p>
            <a:r>
              <a:rPr lang="en-US" dirty="0"/>
              <a:t>Kill the mindset of not considering the Version Control in reference to the size of Project</a:t>
            </a:r>
          </a:p>
          <a:p>
            <a:r>
              <a:rPr lang="en-US" dirty="0"/>
              <a:t>There is belief, no single project is small enough to not to use version control</a:t>
            </a:r>
          </a:p>
          <a:p>
            <a:r>
              <a:rPr lang="en-US" dirty="0"/>
              <a:t>There are several Version Control Systems Available</a:t>
            </a:r>
          </a:p>
          <a:p>
            <a:pPr lvl="1"/>
            <a:r>
              <a:rPr lang="en-US" dirty="0" err="1"/>
              <a:t>Git</a:t>
            </a:r>
            <a:endParaRPr lang="en-US" dirty="0"/>
          </a:p>
          <a:p>
            <a:pPr lvl="1"/>
            <a:r>
              <a:rPr lang="en-US" dirty="0"/>
              <a:t>Apache Subversion </a:t>
            </a:r>
            <a:r>
              <a:rPr lang="en-US" dirty="0" err="1"/>
              <a:t>etc</a:t>
            </a:r>
            <a:endParaRPr lang="en-US" dirty="0"/>
          </a:p>
        </p:txBody>
      </p:sp>
      <p:sp>
        <p:nvSpPr>
          <p:cNvPr id="4" name="Text Placeholder 3"/>
          <p:cNvSpPr>
            <a:spLocks noGrp="1"/>
          </p:cNvSpPr>
          <p:nvPr>
            <p:ph type="body" sz="quarter" idx="14"/>
          </p:nvPr>
        </p:nvSpPr>
        <p:spPr/>
        <p:txBody>
          <a:bodyPr>
            <a:normAutofit/>
          </a:bodyPr>
          <a:lstStyle/>
          <a:p>
            <a:r>
              <a:rPr lang="en-US" dirty="0"/>
              <a:t>Version Control</a:t>
            </a:r>
          </a:p>
        </p:txBody>
      </p:sp>
    </p:spTree>
    <p:extLst>
      <p:ext uri="{BB962C8B-B14F-4D97-AF65-F5344CB8AC3E}">
        <p14:creationId xmlns:p14="http://schemas.microsoft.com/office/powerpoint/2010/main" val="3077133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Continuous Integration </a:t>
            </a:r>
            <a:r>
              <a:rPr lang="en-US" dirty="0" smtClean="0"/>
              <a:t>Pre-requisites</a:t>
            </a:r>
            <a:endParaRPr lang="en-US" dirty="0"/>
          </a:p>
        </p:txBody>
      </p:sp>
      <p:sp>
        <p:nvSpPr>
          <p:cNvPr id="3" name="Text Placeholder 2"/>
          <p:cNvSpPr>
            <a:spLocks noGrp="1"/>
          </p:cNvSpPr>
          <p:nvPr>
            <p:ph type="body" sz="quarter" idx="13"/>
          </p:nvPr>
        </p:nvSpPr>
        <p:spPr>
          <a:xfrm>
            <a:off x="857739" y="1600201"/>
            <a:ext cx="10160000" cy="3581399"/>
          </a:xfrm>
        </p:spPr>
        <p:txBody>
          <a:bodyPr>
            <a:normAutofit/>
          </a:bodyPr>
          <a:lstStyle/>
          <a:p>
            <a:r>
              <a:rPr lang="en-US" dirty="0"/>
              <a:t>An Ideal IDE (Integrated Development Environment</a:t>
            </a:r>
            <a:r>
              <a:rPr lang="en-US" dirty="0" smtClean="0"/>
              <a:t>)</a:t>
            </a:r>
            <a:endParaRPr lang="en-US" dirty="0"/>
          </a:p>
          <a:p>
            <a:pPr lvl="1"/>
            <a:r>
              <a:rPr lang="en-US" dirty="0"/>
              <a:t>Must be able to start your build from the command line</a:t>
            </a:r>
          </a:p>
          <a:p>
            <a:pPr lvl="1"/>
            <a:r>
              <a:rPr lang="en-US" dirty="0"/>
              <a:t>It should support build, test, and deployment process in an automated fashion via the command line</a:t>
            </a:r>
          </a:p>
          <a:p>
            <a:pPr lvl="1"/>
            <a:r>
              <a:rPr lang="en-US" dirty="0"/>
              <a:t>It doesn't mean </a:t>
            </a:r>
            <a:r>
              <a:rPr lang="en-US" dirty="0" smtClean="0"/>
              <a:t>we should </a:t>
            </a:r>
            <a:r>
              <a:rPr lang="en-US" dirty="0"/>
              <a:t>not have </a:t>
            </a:r>
            <a:r>
              <a:rPr lang="en-US" dirty="0" smtClean="0"/>
              <a:t>our build </a:t>
            </a:r>
            <a:r>
              <a:rPr lang="en-US" dirty="0"/>
              <a:t>scripts [Do not create dependencies]</a:t>
            </a:r>
          </a:p>
          <a:p>
            <a:r>
              <a:rPr lang="en-US" dirty="0"/>
              <a:t>Facts:</a:t>
            </a:r>
          </a:p>
          <a:p>
            <a:pPr lvl="1"/>
            <a:r>
              <a:rPr lang="en-US" dirty="0"/>
              <a:t>Build process must be automated in reference to audit for bugs / issues through your continuous integration</a:t>
            </a:r>
          </a:p>
          <a:p>
            <a:pPr lvl="1"/>
            <a:r>
              <a:rPr lang="en-US" dirty="0"/>
              <a:t>Build Scripts must be like codebase (they must be tested and refactored constantly); which makes it neat and easy to understand</a:t>
            </a:r>
          </a:p>
          <a:p>
            <a:pPr lvl="1"/>
            <a:r>
              <a:rPr lang="en-US" dirty="0"/>
              <a:t>Build process gets more and more important, the more complex the project becomes </a:t>
            </a:r>
          </a:p>
        </p:txBody>
      </p:sp>
      <p:sp>
        <p:nvSpPr>
          <p:cNvPr id="4" name="Text Placeholder 3"/>
          <p:cNvSpPr>
            <a:spLocks noGrp="1"/>
          </p:cNvSpPr>
          <p:nvPr>
            <p:ph type="body" sz="quarter" idx="14"/>
          </p:nvPr>
        </p:nvSpPr>
        <p:spPr/>
        <p:txBody>
          <a:bodyPr/>
          <a:lstStyle/>
          <a:p>
            <a:r>
              <a:rPr lang="en-US" dirty="0"/>
              <a:t>An Automated Build</a:t>
            </a:r>
          </a:p>
        </p:txBody>
      </p:sp>
    </p:spTree>
    <p:extLst>
      <p:ext uri="{BB962C8B-B14F-4D97-AF65-F5344CB8AC3E}">
        <p14:creationId xmlns:p14="http://schemas.microsoft.com/office/powerpoint/2010/main" val="4282366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Continuous Integration </a:t>
            </a:r>
            <a:r>
              <a:rPr lang="en-US" dirty="0" smtClean="0"/>
              <a:t>Pre-requisites</a:t>
            </a:r>
            <a:endParaRPr lang="en-US" dirty="0"/>
          </a:p>
        </p:txBody>
      </p:sp>
      <p:sp>
        <p:nvSpPr>
          <p:cNvPr id="3" name="Text Placeholder 2"/>
          <p:cNvSpPr>
            <a:spLocks noGrp="1"/>
          </p:cNvSpPr>
          <p:nvPr>
            <p:ph type="body" sz="quarter" idx="13"/>
          </p:nvPr>
        </p:nvSpPr>
        <p:spPr>
          <a:xfrm>
            <a:off x="857739" y="1600201"/>
            <a:ext cx="10160000" cy="3200399"/>
          </a:xfrm>
        </p:spPr>
        <p:txBody>
          <a:bodyPr>
            <a:normAutofit/>
          </a:bodyPr>
          <a:lstStyle/>
          <a:p>
            <a:r>
              <a:rPr lang="en-US" dirty="0"/>
              <a:t>This is more about People &amp; Culture</a:t>
            </a:r>
          </a:p>
          <a:p>
            <a:r>
              <a:rPr lang="en-US" dirty="0"/>
              <a:t>Continuous integration is a practice, not a tool</a:t>
            </a:r>
          </a:p>
          <a:p>
            <a:r>
              <a:rPr lang="en-US" dirty="0"/>
              <a:t>It requires a degree of commitment and discipline from </a:t>
            </a:r>
            <a:r>
              <a:rPr lang="en-US" dirty="0" smtClean="0"/>
              <a:t>development </a:t>
            </a:r>
            <a:r>
              <a:rPr lang="en-US" dirty="0"/>
              <a:t>team or people involved</a:t>
            </a:r>
          </a:p>
          <a:p>
            <a:r>
              <a:rPr lang="en-US" dirty="0"/>
              <a:t>As said “Fix first before Proceed”: Need everyone to check in small incremental changes frequently to mainline and agree that the highest priority task on the project is to fix any change that breaks the application</a:t>
            </a:r>
          </a:p>
          <a:p>
            <a:r>
              <a:rPr lang="en-US" dirty="0"/>
              <a:t>If people don’t adopt the discipline necessary for it to work, attempts at continuous integration will not lead to the improvement in quality that you hope for</a:t>
            </a:r>
          </a:p>
          <a:p>
            <a:endParaRPr lang="en-US" dirty="0"/>
          </a:p>
        </p:txBody>
      </p:sp>
      <p:sp>
        <p:nvSpPr>
          <p:cNvPr id="4" name="Text Placeholder 3"/>
          <p:cNvSpPr>
            <a:spLocks noGrp="1"/>
          </p:cNvSpPr>
          <p:nvPr>
            <p:ph type="body" sz="quarter" idx="14"/>
          </p:nvPr>
        </p:nvSpPr>
        <p:spPr/>
        <p:txBody>
          <a:bodyPr/>
          <a:lstStyle/>
          <a:p>
            <a:r>
              <a:rPr lang="en-US" dirty="0"/>
              <a:t>Agreement of the Team</a:t>
            </a:r>
          </a:p>
        </p:txBody>
      </p:sp>
    </p:spTree>
    <p:extLst>
      <p:ext uri="{BB962C8B-B14F-4D97-AF65-F5344CB8AC3E}">
        <p14:creationId xmlns:p14="http://schemas.microsoft.com/office/powerpoint/2010/main" val="418332298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its_16-9-template" id="{B7A0C74C-E369-44C7-A546-EF1EA9C648F2}" vid="{8DB36153-B58A-4978-9624-5131A009622A}"/>
    </a:ext>
  </a:extLst>
</a:theme>
</file>

<file path=docProps/app.xml><?xml version="1.0" encoding="utf-8"?>
<Properties xmlns="http://schemas.openxmlformats.org/officeDocument/2006/extended-properties" xmlns:vt="http://schemas.openxmlformats.org/officeDocument/2006/docPropsVTypes">
  <Template>Bits_Recording_Sample</Template>
  <TotalTime>35</TotalTime>
  <Words>1793</Words>
  <Application>Microsoft Office PowerPoint</Application>
  <PresentationFormat>Widescreen</PresentationFormat>
  <Paragraphs>178</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Helvetica</vt:lpstr>
      <vt:lpstr>Helvetica Light</vt:lpstr>
      <vt:lpstr>SabonCE-Roman</vt:lpstr>
      <vt:lpstr>Office Theme</vt:lpstr>
      <vt:lpstr>Introduction to DevOps</vt:lpstr>
      <vt:lpstr>Agenda</vt:lpstr>
      <vt:lpstr>Continuous Integration</vt:lpstr>
      <vt:lpstr>Continuous Integration</vt:lpstr>
      <vt:lpstr>Continuous Integration</vt:lpstr>
      <vt:lpstr>Continuous Integration</vt:lpstr>
      <vt:lpstr>Continuous Integration Pre-requisites</vt:lpstr>
      <vt:lpstr>Continuous Integration Pre-requisites</vt:lpstr>
      <vt:lpstr>Continuous Integration Pre-requisites</vt:lpstr>
      <vt:lpstr>Continuous Integration Pre-requisites</vt:lpstr>
      <vt:lpstr>Continuous Integration</vt:lpstr>
      <vt:lpstr>Continuous Integration Best Practices </vt:lpstr>
      <vt:lpstr>Continuous Integration Best Practices </vt:lpstr>
      <vt:lpstr>Continuous Integration Best Practices </vt:lpstr>
      <vt:lpstr>Continuous Integration Best Practices </vt:lpstr>
      <vt:lpstr>Thank You!</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DevOps</dc:title>
  <dc:creator>Sonika Rathi</dc:creator>
  <cp:lastModifiedBy>Sonika Rathi</cp:lastModifiedBy>
  <cp:revision>5</cp:revision>
  <dcterms:created xsi:type="dcterms:W3CDTF">2019-03-27T16:54:03Z</dcterms:created>
  <dcterms:modified xsi:type="dcterms:W3CDTF">2019-03-27T17:29:04Z</dcterms:modified>
</cp:coreProperties>
</file>

<file path=docProps/thumbnail.jpeg>
</file>